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ctiveX/activeX1.xml" ContentType="application/vnd.ms-office.activeX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sldIdLst>
    <p:sldId id="256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30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301" r:id="rId21"/>
    <p:sldId id="278" r:id="rId22"/>
    <p:sldId id="279" r:id="rId23"/>
    <p:sldId id="280" r:id="rId24"/>
    <p:sldId id="281" r:id="rId25"/>
    <p:sldId id="282" r:id="rId26"/>
    <p:sldId id="302" r:id="rId27"/>
    <p:sldId id="283" r:id="rId28"/>
    <p:sldId id="284" r:id="rId29"/>
    <p:sldId id="285" r:id="rId30"/>
    <p:sldId id="286" r:id="rId31"/>
    <p:sldId id="287" r:id="rId32"/>
    <p:sldId id="288" r:id="rId33"/>
    <p:sldId id="303" r:id="rId34"/>
    <p:sldId id="289" r:id="rId35"/>
    <p:sldId id="290" r:id="rId36"/>
    <p:sldId id="291" r:id="rId37"/>
    <p:sldId id="292" r:id="rId38"/>
    <p:sldId id="293" r:id="rId39"/>
    <p:sldId id="294" r:id="rId40"/>
    <p:sldId id="304" r:id="rId41"/>
    <p:sldId id="295" r:id="rId42"/>
    <p:sldId id="296" r:id="rId43"/>
    <p:sldId id="297" r:id="rId44"/>
    <p:sldId id="298" r:id="rId45"/>
    <p:sldId id="305" r:id="rId4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34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27FE5C-8D7C-486E-867B-8DCE727ABB0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4D036E-37EC-4437-AA67-8E2C646E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300" b="1" dirty="0"/>
              <a:t>Algebra II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/>
              <a:t>6</a:t>
            </a:r>
            <a:r>
              <a:rPr lang="en-US" baseline="30000" dirty="0"/>
              <a:t>1/2 + 1/3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6</a:t>
            </a:r>
            <a:r>
              <a:rPr lang="en-US" baseline="30000" dirty="0"/>
              <a:t>3/6 + 2/6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6</a:t>
            </a:r>
            <a:r>
              <a:rPr lang="en-US" baseline="30000" dirty="0"/>
              <a:t>5/6</a:t>
            </a:r>
          </a:p>
          <a:p>
            <a:pPr>
              <a:buFont typeface="Wingdings" pitchFamily="2" charset="2"/>
              <a:buChar char="à"/>
            </a:pPr>
            <a:r>
              <a:rPr lang="en-US" dirty="0"/>
              <a:t> (27</a:t>
            </a:r>
            <a:r>
              <a:rPr lang="en-US" baseline="30000" dirty="0"/>
              <a:t>1/3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(6</a:t>
            </a:r>
            <a:r>
              <a:rPr lang="en-US" baseline="30000" dirty="0"/>
              <a:t>1/4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27</a:t>
            </a:r>
            <a:r>
              <a:rPr lang="en-US" baseline="30000" dirty="0"/>
              <a:t>2/3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6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9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6</a:t>
            </a:r>
            <a:r>
              <a:rPr lang="en-US" baseline="30000" dirty="0"/>
              <a:t>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4</a:t>
            </a:r>
            <a:r>
              <a:rPr lang="en-US" baseline="30000" dirty="0"/>
              <a:t>3</a:t>
            </a:r>
            <a:r>
              <a:rPr lang="en-US" baseline="30000" dirty="0">
                <a:sym typeface="Symbol"/>
              </a:rPr>
              <a:t></a:t>
            </a:r>
            <a:r>
              <a:rPr lang="en-US" baseline="30000" dirty="0"/>
              <a:t>-1/3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w</a:t>
            </a:r>
            <a:r>
              <a:rPr lang="en-US" baseline="30000" dirty="0"/>
              <a:t>3</a:t>
            </a:r>
            <a:r>
              <a:rPr lang="en-US" baseline="30000" dirty="0">
                <a:sym typeface="Symbol"/>
              </a:rPr>
              <a:t></a:t>
            </a:r>
            <a:r>
              <a:rPr lang="en-US" baseline="30000" dirty="0"/>
              <a:t>-1/3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4</a:t>
            </a:r>
            <a:r>
              <a:rPr lang="en-US" baseline="30000" dirty="0"/>
              <a:t>-1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w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¼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1/w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1/(4w)</a:t>
            </a:r>
          </a:p>
          <a:p>
            <a:r>
              <a:rPr lang="en-US" dirty="0">
                <a:sym typeface="Wingdings" pitchFamily="2" charset="2"/>
              </a:rPr>
              <a:t> t</a:t>
            </a:r>
            <a:r>
              <a:rPr lang="en-US" baseline="30000" dirty="0">
                <a:sym typeface="Wingdings" pitchFamily="2" charset="2"/>
              </a:rPr>
              <a:t>1-3/4</a:t>
            </a:r>
            <a:r>
              <a:rPr lang="en-US" baseline="0" dirty="0">
                <a:sym typeface="Wingdings" pitchFamily="2" charset="2"/>
              </a:rPr>
              <a:t>  t</a:t>
            </a:r>
            <a:r>
              <a:rPr lang="en-US" baseline="30000" dirty="0">
                <a:sym typeface="Wingdings" pitchFamily="2" charset="2"/>
              </a:rPr>
              <a:t>1/4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4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√25*5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√125 = 5</a:t>
            </a:r>
          </a:p>
          <a:p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√32x/4x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√8 = 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4</a:t>
            </a:r>
            <a:r>
              <a:rPr lang="en-US" baseline="0" dirty="0">
                <a:latin typeface="Calibri"/>
              </a:rPr>
              <a:t>√2*2*2*2*2*2 = </a:t>
            </a:r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√(2*2*2*2)*2*2 = 2</a:t>
            </a:r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√4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√7/</a:t>
            </a:r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√8 = 7</a:t>
            </a:r>
            <a:r>
              <a:rPr lang="en-US" baseline="30000" dirty="0">
                <a:latin typeface="+mn-lt"/>
              </a:rPr>
              <a:t>1/4</a:t>
            </a:r>
            <a:r>
              <a:rPr lang="en-US" baseline="0" dirty="0">
                <a:latin typeface="+mn-lt"/>
              </a:rPr>
              <a:t>/8</a:t>
            </a:r>
            <a:r>
              <a:rPr lang="en-US" baseline="30000" dirty="0">
                <a:latin typeface="+mn-lt"/>
              </a:rPr>
              <a:t>1/4</a:t>
            </a:r>
            <a:r>
              <a:rPr lang="en-US" baseline="0" dirty="0">
                <a:latin typeface="+mn-lt"/>
              </a:rPr>
              <a:t> = 7</a:t>
            </a:r>
            <a:r>
              <a:rPr lang="en-US" baseline="30000" dirty="0">
                <a:latin typeface="+mn-lt"/>
              </a:rPr>
              <a:t>1/4</a:t>
            </a:r>
            <a:r>
              <a:rPr lang="en-US" baseline="0" dirty="0">
                <a:latin typeface="+mn-lt"/>
              </a:rPr>
              <a:t>*8</a:t>
            </a:r>
            <a:r>
              <a:rPr lang="en-US" baseline="30000" dirty="0">
                <a:latin typeface="+mn-lt"/>
              </a:rPr>
              <a:t>3/4</a:t>
            </a:r>
            <a:r>
              <a:rPr lang="en-US" baseline="0" dirty="0">
                <a:latin typeface="+mn-lt"/>
              </a:rPr>
              <a:t>/8</a:t>
            </a:r>
            <a:r>
              <a:rPr lang="en-US" baseline="30000" dirty="0">
                <a:latin typeface="+mn-lt"/>
              </a:rPr>
              <a:t>1/4</a:t>
            </a:r>
            <a:r>
              <a:rPr lang="en-US" baseline="0" dirty="0">
                <a:latin typeface="+mn-lt"/>
              </a:rPr>
              <a:t>*8</a:t>
            </a:r>
            <a:r>
              <a:rPr lang="en-US" baseline="30000" dirty="0">
                <a:latin typeface="+mn-lt"/>
              </a:rPr>
              <a:t>3/4</a:t>
            </a:r>
            <a:r>
              <a:rPr lang="en-US" baseline="0" dirty="0">
                <a:latin typeface="+mn-lt"/>
              </a:rPr>
              <a:t> = </a:t>
            </a:r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√(7*8</a:t>
            </a:r>
            <a:r>
              <a:rPr lang="en-US" baseline="30000" dirty="0">
                <a:latin typeface="+mn-lt"/>
              </a:rPr>
              <a:t>3</a:t>
            </a:r>
            <a:r>
              <a:rPr lang="en-US" baseline="0" dirty="0">
                <a:latin typeface="+mn-lt"/>
              </a:rPr>
              <a:t>)/8 = </a:t>
            </a:r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√((2*2*2*2)*(2*2*2*2)*2*7)/8 = 2*2*</a:t>
            </a:r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√(2*7)/8 = </a:t>
            </a:r>
            <a:r>
              <a:rPr lang="en-US" baseline="30000" dirty="0"/>
              <a:t>4</a:t>
            </a:r>
            <a:r>
              <a:rPr lang="en-US" baseline="0" dirty="0">
                <a:latin typeface="+mn-lt"/>
              </a:rPr>
              <a:t>√14/2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30000" dirty="0">
              <a:latin typeface="+mn-lt"/>
            </a:endParaRPr>
          </a:p>
          <a:p>
            <a:r>
              <a:rPr lang="en-US" baseline="0" dirty="0">
                <a:latin typeface="+mn-lt"/>
              </a:rPr>
              <a:t>3r</a:t>
            </a:r>
            <a:r>
              <a:rPr lang="en-US" baseline="30000" dirty="0">
                <a:latin typeface="+mn-lt"/>
              </a:rPr>
              <a:t>1-1/4</a:t>
            </a:r>
            <a:r>
              <a:rPr lang="en-US" baseline="0" dirty="0">
                <a:latin typeface="+mn-lt"/>
              </a:rPr>
              <a:t>s</a:t>
            </a:r>
            <a:r>
              <a:rPr lang="en-US" baseline="30000" dirty="0">
                <a:latin typeface="+mn-lt"/>
              </a:rPr>
              <a:t>2/3</a:t>
            </a:r>
            <a:r>
              <a:rPr lang="en-US" baseline="0" dirty="0">
                <a:latin typeface="+mn-lt"/>
              </a:rPr>
              <a:t>t</a:t>
            </a:r>
            <a:r>
              <a:rPr lang="en-US" baseline="30000" dirty="0">
                <a:latin typeface="+mn-lt"/>
              </a:rPr>
              <a:t>0—3</a:t>
            </a:r>
            <a:r>
              <a:rPr lang="en-US" baseline="0" dirty="0">
                <a:latin typeface="+mn-lt"/>
              </a:rPr>
              <a:t> = 3r</a:t>
            </a:r>
            <a:r>
              <a:rPr lang="en-US" baseline="30000" dirty="0">
                <a:latin typeface="+mn-lt"/>
              </a:rPr>
              <a:t>3/4</a:t>
            </a:r>
            <a:r>
              <a:rPr lang="en-US" baseline="0" dirty="0">
                <a:latin typeface="+mn-lt"/>
              </a:rPr>
              <a:t>s</a:t>
            </a:r>
            <a:r>
              <a:rPr lang="en-US" baseline="30000" dirty="0">
                <a:latin typeface="+mn-lt"/>
              </a:rPr>
              <a:t>2/3</a:t>
            </a:r>
            <a:r>
              <a:rPr lang="en-US" baseline="0" dirty="0">
                <a:latin typeface="+mn-lt"/>
              </a:rPr>
              <a:t>t</a:t>
            </a:r>
            <a:r>
              <a:rPr lang="en-US" baseline="30000" dirty="0">
                <a:latin typeface="+mn-lt"/>
              </a:rPr>
              <a:t>3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/>
              <a:t>2(4</a:t>
            </a:r>
            <a:r>
              <a:rPr lang="en-US" baseline="30000" dirty="0"/>
              <a:t>3/4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√3*3*3*3 -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√3 = 3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√3 -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√3 = 2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√3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1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6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19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3x</a:t>
            </a:r>
            <a:r>
              <a:rPr lang="en-US" baseline="30000" dirty="0"/>
              <a:t>1/2</a:t>
            </a:r>
            <a:r>
              <a:rPr lang="en-US" dirty="0"/>
              <a:t> –1		D: x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0</a:t>
            </a:r>
          </a:p>
          <a:p>
            <a:r>
              <a:rPr lang="en-US" dirty="0"/>
              <a:t>x</a:t>
            </a:r>
            <a:r>
              <a:rPr lang="en-US" baseline="30000" dirty="0"/>
              <a:t>1/2</a:t>
            </a:r>
            <a:r>
              <a:rPr lang="en-US" dirty="0"/>
              <a:t> – 1		D: x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0</a:t>
            </a:r>
          </a:p>
          <a:p>
            <a:r>
              <a:rPr lang="en-US" dirty="0"/>
              <a:t>2x – x</a:t>
            </a:r>
            <a:r>
              <a:rPr lang="en-US" baseline="30000" dirty="0"/>
              <a:t>1/2</a:t>
            </a:r>
            <a:r>
              <a:rPr lang="en-US" dirty="0"/>
              <a:t>		D: x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0</a:t>
            </a:r>
          </a:p>
          <a:p>
            <a:r>
              <a:rPr lang="en-US" dirty="0"/>
              <a:t>(2x</a:t>
            </a:r>
            <a:r>
              <a:rPr lang="en-US" baseline="30000" dirty="0"/>
              <a:t>1/2</a:t>
            </a:r>
            <a:r>
              <a:rPr lang="en-US" dirty="0"/>
              <a:t> – 1)/x</a:t>
            </a:r>
            <a:r>
              <a:rPr lang="en-US" baseline="30000" dirty="0"/>
              <a:t>1/2</a:t>
            </a:r>
            <a:r>
              <a:rPr lang="en-US" dirty="0"/>
              <a:t>	D: x &gt;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9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Where the x is in f put the g function	f(g(x)) = 2(x</a:t>
            </a:r>
            <a:r>
              <a:rPr lang="en-US" baseline="30000" dirty="0"/>
              <a:t>2</a:t>
            </a:r>
            <a:r>
              <a:rPr lang="en-US" dirty="0"/>
              <a:t>) + 3</a:t>
            </a:r>
          </a:p>
          <a:p>
            <a:pPr lvl="0"/>
            <a:r>
              <a:rPr lang="en-US" dirty="0"/>
              <a:t>Simplify	f(g(x)) = 2x</a:t>
            </a:r>
            <a:r>
              <a:rPr lang="en-US" baseline="30000" dirty="0"/>
              <a:t>2</a:t>
            </a:r>
            <a:r>
              <a:rPr lang="en-US" dirty="0"/>
              <a:t> + 3</a:t>
            </a:r>
          </a:p>
          <a:p>
            <a:pPr lvl="0"/>
            <a:r>
              <a:rPr lang="en-US" dirty="0"/>
              <a:t>Example:  Find g(f(x))</a:t>
            </a:r>
          </a:p>
          <a:p>
            <a:pPr lvl="1"/>
            <a:r>
              <a:rPr lang="en-US" dirty="0"/>
              <a:t>g(f(x)) = g(2x + 3) = (2x + 3)</a:t>
            </a:r>
            <a:r>
              <a:rPr lang="en-US" baseline="30000" dirty="0"/>
              <a:t>2</a:t>
            </a:r>
            <a:r>
              <a:rPr lang="en-US" dirty="0"/>
              <a:t> = 4x</a:t>
            </a:r>
            <a:r>
              <a:rPr lang="en-US" baseline="30000" dirty="0"/>
              <a:t>2</a:t>
            </a:r>
            <a:r>
              <a:rPr lang="en-US" dirty="0"/>
              <a:t> + 12x + 9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38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7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3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9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ANS: [f 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g](x) = 6 – 2((6 - x)/2) = 6 – 2(3 – x/2) = 6 – 6 + x = x</a:t>
            </a:r>
          </a:p>
          <a:p>
            <a:pPr lvl="1"/>
            <a:r>
              <a:rPr lang="en-US" dirty="0"/>
              <a:t>[g 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f](x) = (6 – (6 – 2x))/2 = (6 – 6 + 2x)/2 = 2x/2 = x</a:t>
            </a:r>
          </a:p>
          <a:p>
            <a:pPr lvl="1"/>
            <a:r>
              <a:rPr lang="en-US" dirty="0"/>
              <a:t>yes they are inverses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√36 = </a:t>
            </a:r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b="0" dirty="0"/>
              </a:p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b="0" dirty="0"/>
              </a:p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 marL="0" lvl="1" defTabSz="931774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𝑦=2𝑥+7</a:t>
                </a:r>
                <a:endParaRPr lang="en-US" b="0" dirty="0"/>
              </a:p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𝑥=2𝑦+7</a:t>
                </a:r>
                <a:endParaRPr lang="en-US" b="0" dirty="0"/>
              </a:p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𝑥−7=2𝑦</a:t>
                </a:r>
                <a:endParaRPr lang="en-US" b="0" dirty="0"/>
              </a:p>
              <a:p>
                <a:pPr marL="0" lvl="1" defTabSz="931774"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(𝑥−7)/2=𝑦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5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√x</a:t>
            </a:r>
            <a:r>
              <a:rPr lang="en-US" baseline="0" dirty="0">
                <a:latin typeface="Calibri"/>
              </a:rPr>
              <a:t> </a:t>
            </a:r>
            <a:r>
              <a:rPr lang="en-US" baseline="0" dirty="0">
                <a:latin typeface="Calibri"/>
                <a:sym typeface="Wingdings" pitchFamily="2" charset="2"/>
              </a:rPr>
              <a:t></a:t>
            </a:r>
            <a:r>
              <a:rPr lang="en-US" dirty="0">
                <a:latin typeface="Calibri"/>
              </a:rPr>
              <a:t> </a:t>
            </a:r>
            <a:r>
              <a:rPr lang="en-US" dirty="0"/>
              <a:t>domain x≥0; range y≥0</a:t>
            </a:r>
          </a:p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√x </a:t>
            </a:r>
            <a:r>
              <a:rPr lang="en-US" baseline="0" dirty="0">
                <a:latin typeface="Calibri"/>
                <a:sym typeface="Wingdings" pitchFamily="2" charset="2"/>
              </a:rPr>
              <a:t> domain x all real numbers; range y all real numbers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graphs of </a:t>
            </a:r>
          </a:p>
          <a:p>
            <a:r>
              <a:rPr lang="en-US" dirty="0"/>
              <a:t>	y=</a:t>
            </a:r>
            <a:r>
              <a:rPr lang="en-US" dirty="0">
                <a:latin typeface="Calibri"/>
              </a:rPr>
              <a:t>√x</a:t>
            </a:r>
          </a:p>
          <a:p>
            <a:r>
              <a:rPr lang="en-US" dirty="0">
                <a:latin typeface="Calibri"/>
              </a:rPr>
              <a:t>	y=2</a:t>
            </a:r>
            <a:r>
              <a:rPr lang="en-US" dirty="0">
                <a:latin typeface="+mn-lt"/>
              </a:rPr>
              <a:t>√x</a:t>
            </a:r>
          </a:p>
          <a:p>
            <a:r>
              <a:rPr lang="en-US" dirty="0">
                <a:latin typeface="+mn-lt"/>
              </a:rPr>
              <a:t>	y=3√x</a:t>
            </a:r>
          </a:p>
          <a:p>
            <a:r>
              <a:rPr lang="en-US" dirty="0">
                <a:latin typeface="+mn-lt"/>
              </a:rPr>
              <a:t>	y=1/2√x</a:t>
            </a:r>
          </a:p>
          <a:p>
            <a:r>
              <a:rPr lang="en-US" baseline="0" dirty="0">
                <a:latin typeface="+mn-lt"/>
              </a:rPr>
              <a:t>	y=-2</a:t>
            </a:r>
            <a:r>
              <a:rPr lang="en-US" dirty="0">
                <a:latin typeface="+mn-lt"/>
              </a:rPr>
              <a:t>√x</a:t>
            </a:r>
          </a:p>
          <a:p>
            <a:r>
              <a:rPr lang="en-US" dirty="0">
                <a:latin typeface="+mn-lt"/>
              </a:rPr>
              <a:t>	y=-√x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right and 4 up</a:t>
            </a:r>
          </a:p>
          <a:p>
            <a:r>
              <a:rPr lang="en-US" dirty="0"/>
              <a:t>3 left and 5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7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Moved 4 left and 1 down</a:t>
            </a:r>
            <a:r>
              <a:rPr lang="en-US" baseline="0" dirty="0"/>
              <a:t> so </a:t>
            </a:r>
            <a:r>
              <a:rPr lang="en-US" baseline="0" dirty="0">
                <a:sym typeface="Wingdings" pitchFamily="2" charset="2"/>
              </a:rPr>
              <a:t> Domain: x ≥ 4; Range: y ≥ -1</a:t>
            </a:r>
          </a:p>
          <a:p>
            <a:r>
              <a:rPr lang="en-US" baseline="0" dirty="0">
                <a:sym typeface="Wingdings" pitchFamily="2" charset="2"/>
              </a:rPr>
              <a:t>Cube roots always have Domain: </a:t>
            </a:r>
            <a:r>
              <a:rPr lang="en-US" baseline="0">
                <a:sym typeface="Wingdings" pitchFamily="2" charset="2"/>
              </a:rPr>
              <a:t>all real numbers and Range: all real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√(1/8)</a:t>
            </a:r>
            <a:r>
              <a:rPr lang="en-US" baseline="30000" dirty="0">
                <a:latin typeface="+mn-lt"/>
              </a:rPr>
              <a:t>-1</a:t>
            </a:r>
            <a:r>
              <a:rPr lang="en-US" baseline="0" dirty="0">
                <a:latin typeface="+mn-lt"/>
              </a:rPr>
              <a:t>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√8 = </a:t>
            </a:r>
            <a:r>
              <a:rPr lang="en-US" baseline="0" dirty="0"/>
              <a:t>2</a:t>
            </a:r>
          </a:p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√27</a:t>
            </a:r>
            <a:r>
              <a:rPr lang="en-US" baseline="30000" dirty="0">
                <a:latin typeface="Calibri"/>
              </a:rPr>
              <a:t>4</a:t>
            </a:r>
            <a:r>
              <a:rPr lang="en-US" baseline="0" dirty="0">
                <a:latin typeface="Calibri"/>
              </a:rPr>
              <a:t> = 3</a:t>
            </a:r>
            <a:r>
              <a:rPr lang="en-US" baseline="30000" dirty="0">
                <a:latin typeface="Calibri"/>
              </a:rPr>
              <a:t>4</a:t>
            </a:r>
            <a:r>
              <a:rPr lang="en-US" baseline="0" dirty="0">
                <a:latin typeface="Calibri"/>
              </a:rPr>
              <a:t> = 81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4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5=</a:t>
            </a:r>
            <a:r>
              <a:rPr lang="en-US" baseline="30000" dirty="0"/>
              <a:t>4</a:t>
            </a:r>
            <a:r>
              <a:rPr lang="en-US" baseline="0" dirty="0">
                <a:latin typeface="Calibri"/>
              </a:rPr>
              <a:t>√x </a:t>
            </a:r>
            <a:r>
              <a:rPr lang="en-US" baseline="0" dirty="0">
                <a:latin typeface="Calibri"/>
                <a:sym typeface="Wingdings" pitchFamily="2" charset="2"/>
              </a:rPr>
              <a:t> 5</a:t>
            </a:r>
            <a:r>
              <a:rPr lang="en-US" baseline="30000" dirty="0">
                <a:latin typeface="Calibri"/>
                <a:sym typeface="Wingdings" pitchFamily="2" charset="2"/>
              </a:rPr>
              <a:t>4</a:t>
            </a:r>
            <a:r>
              <a:rPr lang="en-US" baseline="0" dirty="0">
                <a:latin typeface="Calibri"/>
                <a:sym typeface="Wingdings" pitchFamily="2" charset="2"/>
              </a:rPr>
              <a:t> = x  x = 625</a:t>
            </a:r>
          </a:p>
          <a:p>
            <a:endParaRPr lang="en-US" baseline="0" dirty="0">
              <a:latin typeface="Calibri"/>
              <a:sym typeface="Wingdings" pitchFamily="2" charset="2"/>
            </a:endParaRPr>
          </a:p>
          <a:p>
            <a:r>
              <a:rPr lang="en-US" baseline="0" dirty="0">
                <a:latin typeface="Calibri"/>
                <a:sym typeface="Wingdings" pitchFamily="2" charset="2"/>
              </a:rPr>
              <a:t>x</a:t>
            </a:r>
            <a:r>
              <a:rPr lang="en-US" baseline="30000" dirty="0">
                <a:latin typeface="Calibri"/>
                <a:sym typeface="Wingdings" pitchFamily="2" charset="2"/>
              </a:rPr>
              <a:t>4/3</a:t>
            </a:r>
            <a:r>
              <a:rPr lang="en-US" baseline="0" dirty="0">
                <a:latin typeface="Calibri"/>
                <a:sym typeface="Wingdings" pitchFamily="2" charset="2"/>
              </a:rPr>
              <a:t> = 81  x = +-81</a:t>
            </a:r>
            <a:r>
              <a:rPr lang="en-US" baseline="30000" dirty="0">
                <a:latin typeface="Calibri"/>
                <a:sym typeface="Wingdings" pitchFamily="2" charset="2"/>
              </a:rPr>
              <a:t>3/4</a:t>
            </a:r>
            <a:r>
              <a:rPr lang="en-US" baseline="0" dirty="0">
                <a:latin typeface="Calibri"/>
                <a:sym typeface="Wingdings" pitchFamily="2" charset="2"/>
              </a:rPr>
              <a:t> = +-27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√(2x+8)</a:t>
            </a:r>
            <a:r>
              <a:rPr lang="en-US" baseline="0" dirty="0">
                <a:latin typeface="Calibri"/>
              </a:rPr>
              <a:t> = 10 </a:t>
            </a:r>
            <a:r>
              <a:rPr lang="en-US" baseline="0" dirty="0">
                <a:latin typeface="Calibri"/>
                <a:sym typeface="Wingdings" pitchFamily="2" charset="2"/>
              </a:rPr>
              <a:t> 2x+8 = 100  2x = 92  x = 46</a:t>
            </a:r>
          </a:p>
          <a:p>
            <a:endParaRPr lang="en-US" dirty="0"/>
          </a:p>
          <a:p>
            <a:r>
              <a:rPr lang="en-US" dirty="0">
                <a:latin typeface="Calibri"/>
              </a:rPr>
              <a:t>√(4x+28) = 3√(2x) </a:t>
            </a:r>
            <a:r>
              <a:rPr lang="en-US" dirty="0">
                <a:latin typeface="Calibri"/>
                <a:sym typeface="Wingdings" pitchFamily="2" charset="2"/>
              </a:rPr>
              <a:t> 4x+28 = 9(2x)  4x+28 = 18x  28 = 14x  x =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(x+2)</a:t>
            </a:r>
            <a:r>
              <a:rPr lang="en-US" baseline="30000" dirty="0"/>
              <a:t>2</a:t>
            </a:r>
            <a:r>
              <a:rPr lang="en-US" baseline="0" dirty="0"/>
              <a:t> = 2x+28 </a:t>
            </a:r>
            <a:r>
              <a:rPr lang="en-US" baseline="0" dirty="0">
                <a:sym typeface="Wingdings" pitchFamily="2" charset="2"/>
              </a:rPr>
              <a:t> 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+4x+4 = 2x+28  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+2x -24 = 0  (x+6)(x-4) = 0  x = -6, 4</a:t>
            </a:r>
          </a:p>
          <a:p>
            <a:r>
              <a:rPr lang="en-US" baseline="0" dirty="0">
                <a:sym typeface="Wingdings" pitchFamily="2" charset="2"/>
              </a:rPr>
              <a:t>Check</a:t>
            </a:r>
          </a:p>
          <a:p>
            <a:r>
              <a:rPr lang="en-US" baseline="0" dirty="0">
                <a:sym typeface="Wingdings" pitchFamily="2" charset="2"/>
              </a:rPr>
              <a:t>-6: -6+2 = </a:t>
            </a:r>
            <a:r>
              <a:rPr lang="en-US" baseline="0" dirty="0">
                <a:latin typeface="Calibri"/>
                <a:sym typeface="Wingdings" pitchFamily="2" charset="2"/>
              </a:rPr>
              <a:t>√(2(-6)+28)  -4=</a:t>
            </a:r>
            <a:r>
              <a:rPr lang="en-US" baseline="0" dirty="0">
                <a:latin typeface="+mn-lt"/>
                <a:sym typeface="Wingdings" pitchFamily="2" charset="2"/>
              </a:rPr>
              <a:t>√(-12+28)  -4 = 4 False</a:t>
            </a:r>
          </a:p>
          <a:p>
            <a:r>
              <a:rPr lang="en-US" baseline="0" dirty="0">
                <a:latin typeface="+mn-lt"/>
                <a:sym typeface="Wingdings" pitchFamily="2" charset="2"/>
              </a:rPr>
              <a:t>4: 4+2 = √(2(4)+28)  6 = √36  6=6  True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√64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√4*4*4 = 4</a:t>
            </a:r>
          </a:p>
          <a:p>
            <a:r>
              <a:rPr lang="en-US" baseline="0" dirty="0">
                <a:latin typeface="+mn-lt"/>
              </a:rPr>
              <a:t>√36x</a:t>
            </a:r>
            <a:r>
              <a:rPr lang="en-US" baseline="30000" dirty="0">
                <a:latin typeface="+mn-lt"/>
              </a:rPr>
              <a:t>4</a:t>
            </a:r>
            <a:r>
              <a:rPr lang="en-US" baseline="0" dirty="0">
                <a:latin typeface="+mn-lt"/>
              </a:rPr>
              <a:t> = √2*2*3*3*x*x*x*x = √(2*2)*(3*3)*(x*x)*(x*x) = 2*3*x*x = 6x</a:t>
            </a:r>
            <a:r>
              <a:rPr lang="en-US" baseline="30000" dirty="0">
                <a:latin typeface="+mn-lt"/>
              </a:rPr>
              <a:t>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027" y="171450"/>
            <a:ext cx="9139946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0" y="973836"/>
            <a:ext cx="9144000" cy="3703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1" y="102482"/>
            <a:ext cx="3326149" cy="504102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2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973836"/>
            <a:ext cx="4528185" cy="3703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4" y="973836"/>
            <a:ext cx="4528185" cy="3703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0" y="1357884"/>
            <a:ext cx="4528185" cy="33192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4" y="1357884"/>
            <a:ext cx="4528185" cy="33192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" y="973836"/>
            <a:ext cx="4524127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4" y="973836"/>
            <a:ext cx="4524127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71551"/>
            <a:ext cx="91440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2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6/Algebra%202%206.2%20Quiz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6/Algebra%202%206.3%20Quiz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6/Algebra%202%206.4%20Quiz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6/Algebra%202%206.5%20Quiz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6/Algebra%202%206.6%20Quiz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6/Algebra%202%206.1%20Quiz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Rational Exponents and Radical Functions</a:t>
            </a:r>
          </a:p>
        </p:txBody>
      </p:sp>
    </p:spTree>
    <p:extLst>
      <p:ext uri="{BB962C8B-B14F-4D97-AF65-F5344CB8AC3E}">
        <p14:creationId xmlns:p14="http://schemas.microsoft.com/office/powerpoint/2010/main" val="362218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Using Properties of 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 rotWithShape="1">
                <a:blip r:embed="rId3"/>
                <a:stretch>
                  <a:fillRect l="-867" t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0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6</a:t>
            </a:r>
            <a:r>
              <a:rPr lang="en-US" baseline="30000" dirty="0"/>
              <a:t>1/3</a:t>
            </a: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171450" lvl="1"/>
            <a:r>
              <a:rPr lang="en-US" sz="2400" dirty="0"/>
              <a:t>(27</a:t>
            </a:r>
            <a:r>
              <a:rPr lang="en-US" sz="2400" baseline="30000" dirty="0"/>
              <a:t>1/3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6</a:t>
            </a:r>
            <a:r>
              <a:rPr lang="en-US" sz="2400" baseline="30000" dirty="0"/>
              <a:t>1/4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1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1" indent="-342900"/>
            <a:r>
              <a:rPr lang="en-US" sz="2400" dirty="0"/>
              <a:t>(4</a:t>
            </a:r>
            <a:r>
              <a:rPr lang="en-US" sz="2400" baseline="30000" dirty="0"/>
              <a:t>3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w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  <a:r>
              <a:rPr lang="en-US" sz="2400" baseline="30000" dirty="0"/>
              <a:t>-1/3</a:t>
            </a:r>
          </a:p>
          <a:p>
            <a:pPr marL="342900" lvl="1" indent="-342900">
              <a:buFont typeface="Wingdings"/>
              <a:buChar char=""/>
            </a:pPr>
            <a:endParaRPr lang="en-US" sz="2400" baseline="30000" dirty="0"/>
          </a:p>
          <a:p>
            <a:pPr marL="342900" lvl="1" indent="-342900">
              <a:buFont typeface="Wingdings"/>
              <a:buChar char=""/>
            </a:pPr>
            <a:endParaRPr lang="en-US" sz="2400" baseline="30000" dirty="0"/>
          </a:p>
          <a:p>
            <a:pPr marL="342900" lvl="1" indent="-342900">
              <a:buFont typeface="Wingdings"/>
              <a:buChar char=""/>
            </a:pPr>
            <a:endParaRPr lang="en-US" sz="2400" baseline="30000" dirty="0"/>
          </a:p>
          <a:p>
            <a:pPr marL="342900" lvl="1" indent="-342900">
              <a:buFont typeface="Wingdings"/>
              <a:buChar char=""/>
            </a:pPr>
            <a:endParaRPr lang="en-US" sz="2400" baseline="30000" dirty="0"/>
          </a:p>
          <a:p>
            <a:pPr marL="342900" lvl="1" indent="-342900">
              <a:buFont typeface="Wingdings"/>
              <a:buChar char=""/>
            </a:pPr>
            <a:endParaRPr lang="en-US" sz="2400" baseline="30000" dirty="0"/>
          </a:p>
          <a:p>
            <a:pPr marL="342900" lvl="1" indent="-342900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Properties of Radicals</a:t>
                </a:r>
              </a:p>
              <a:p>
                <a:pPr lvl="1"/>
                <a:r>
                  <a:rPr lang="en-US" dirty="0"/>
                  <a:t>Product Property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g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Quotient Property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80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en-US" sz="280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1">
                                <a:latin typeface="Cambria Math"/>
                              </a:rPr>
                              <m:t>32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/>
                  <a:t>Writing Radicals in Simplest Form</a:t>
                </a:r>
              </a:p>
              <a:p>
                <a:pPr lvl="1"/>
                <a:r>
                  <a:rPr lang="en-US" dirty="0"/>
                  <a:t>Remove any perfect roots</a:t>
                </a:r>
              </a:p>
              <a:p>
                <a:pPr lvl="1"/>
                <a:r>
                  <a:rPr lang="en-US" dirty="0"/>
                  <a:t>Rationalize denominators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64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(16</m:t>
                    </m:r>
                    <m:r>
                      <m:rPr>
                        <m:nor/>
                      </m:rPr>
                      <a:rPr lang="en-US" dirty="0"/>
                      <m:t>g</m:t>
                    </m:r>
                    <m:r>
                      <m:rPr>
                        <m:nor/>
                      </m:rPr>
                      <a:rPr lang="en-US" baseline="30000" dirty="0"/>
                      <m:t>4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30000" dirty="0"/>
                      <m:t>2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baseline="30000" dirty="0"/>
                      <m:t>1/2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333500"/>
                <a:ext cx="8229600" cy="3771636"/>
              </a:xfrm>
              <a:prstGeom prst="rect">
                <a:avLst/>
              </a:prstGeom>
              <a:blipFill rotWithShape="1">
                <a:blip r:embed="rId3"/>
                <a:stretch>
                  <a:fillRect l="-1630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18</m:t>
                        </m:r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Adding and Subtracting Roots and Radicals</a:t>
            </a:r>
          </a:p>
          <a:p>
            <a:pPr lvl="1"/>
            <a:r>
              <a:rPr lang="en-US" dirty="0"/>
              <a:t>Simplify the radicals</a:t>
            </a:r>
          </a:p>
          <a:p>
            <a:pPr lvl="1"/>
            <a:r>
              <a:rPr lang="en-US" dirty="0"/>
              <a:t>Combine like terms</a:t>
            </a:r>
          </a:p>
          <a:p>
            <a:r>
              <a:rPr lang="en-US" dirty="0"/>
              <a:t>5(4</a:t>
            </a:r>
            <a:r>
              <a:rPr lang="en-US" baseline="30000" dirty="0"/>
              <a:t>3/4</a:t>
            </a:r>
            <a:r>
              <a:rPr lang="en-US" dirty="0"/>
              <a:t>) - 3(4</a:t>
            </a:r>
            <a:r>
              <a:rPr lang="en-US" baseline="30000" dirty="0"/>
              <a:t>3/4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81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7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3" action="ppaction://hlinkpres?slideindex=1&amp;slidetitle="/>
              </a:rPr>
              <a:t>6.2 Homework Quiz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6.3 Perform Function Operations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Sometimes for your problems you need to repeat several calculations over and over again (think science class).  </a:t>
            </a:r>
          </a:p>
          <a:p>
            <a:endParaRPr lang="en-US" dirty="0"/>
          </a:p>
          <a:p>
            <a:r>
              <a:rPr lang="en-US" dirty="0"/>
              <a:t>It would be quicker to combine all the equations that you are using into one equation first, so that you only have to do one equation each time instead of many.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6.3 Perform Function Operations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Ways to combine functions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Addition:		(f + g)(x) = f(x) + g(x)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Subtraction: 		(f – g)(x) = f(x) – g(x)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Multiplication: 	(f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g)(x) = f(x)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g(x)</a:t>
            </a:r>
          </a:p>
          <a:p>
            <a:endParaRPr lang="en-US" dirty="0"/>
          </a:p>
          <a:p>
            <a:r>
              <a:rPr lang="en-US" dirty="0"/>
              <a:t>Division: 		(f/g)(x) = f(x) / g(x)</a:t>
            </a:r>
          </a:p>
        </p:txBody>
      </p:sp>
    </p:spTree>
    <p:extLst>
      <p:ext uri="{BB962C8B-B14F-4D97-AF65-F5344CB8AC3E}">
        <p14:creationId xmlns:p14="http://schemas.microsoft.com/office/powerpoint/2010/main" val="516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6.3 Perform Function Operations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Given f(x) = 2x</a:t>
            </a:r>
            <a:r>
              <a:rPr lang="en-US" baseline="30000" dirty="0"/>
              <a:t>1/2</a:t>
            </a:r>
            <a:r>
              <a:rPr lang="en-US" dirty="0"/>
              <a:t> – 1 and g(x) = x</a:t>
            </a:r>
            <a:r>
              <a:rPr lang="en-US" baseline="30000" dirty="0"/>
              <a:t>1/2</a:t>
            </a:r>
            <a:r>
              <a:rPr lang="en-US" dirty="0"/>
              <a:t> find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(f + g)(x)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(f - g)(x)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(f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g)(x)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(f / g)(x)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6.3 Perform Function Operations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Composition</a:t>
            </a:r>
          </a:p>
          <a:p>
            <a:pPr lvl="1"/>
            <a:r>
              <a:rPr lang="en-US" dirty="0"/>
              <a:t>Put one function into </a:t>
            </a:r>
            <a:r>
              <a:rPr lang="en-US"/>
              <a:t>the other.  </a:t>
            </a:r>
            <a:r>
              <a:rPr lang="en-US" dirty="0"/>
              <a:t>(Like substitution)</a:t>
            </a:r>
          </a:p>
          <a:p>
            <a:pPr lvl="1"/>
            <a:r>
              <a:rPr lang="en-US" dirty="0"/>
              <a:t>Written f(g(x))</a:t>
            </a:r>
          </a:p>
          <a:p>
            <a:pPr lvl="1"/>
            <a:r>
              <a:rPr lang="en-US" dirty="0"/>
              <a:t>Said “f of g of x”</a:t>
            </a:r>
          </a:p>
          <a:p>
            <a:pPr lvl="1"/>
            <a:r>
              <a:rPr lang="en-US" dirty="0"/>
              <a:t>Means that the output (range) of g is the input (domain) of f.  Work from the inside out.  Do g(x) first then f(x).</a:t>
            </a:r>
          </a:p>
          <a:p>
            <a:pPr lvl="1"/>
            <a:r>
              <a:rPr lang="en-US" dirty="0"/>
              <a:t>g(x) gets substituted into f(x)</a:t>
            </a:r>
          </a:p>
        </p:txBody>
      </p:sp>
    </p:spTree>
    <p:extLst>
      <p:ext uri="{BB962C8B-B14F-4D97-AF65-F5344CB8AC3E}">
        <p14:creationId xmlns:p14="http://schemas.microsoft.com/office/powerpoint/2010/main" val="25992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6.3 Perform Function Operations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Find f(g(x)) when 	f(x) = 2x + 3 and g(x) = x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g(g(x))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3" action="ppaction://hlinkpres?slideindex=1&amp;slidetitle="/>
              </a:rPr>
              <a:t>6.3 Homework Quiz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6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Use 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Sometimes you want to do the opposite operation that a given function or equation gives you.  </a:t>
            </a:r>
          </a:p>
          <a:p>
            <a:endParaRPr lang="en-US" dirty="0"/>
          </a:p>
          <a:p>
            <a:r>
              <a:rPr lang="en-US" dirty="0"/>
              <a:t>To do the opposite, or undo, the operation you need the inverse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Use 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Properties of Inverses</a:t>
            </a:r>
          </a:p>
          <a:p>
            <a:pPr lvl="1"/>
            <a:r>
              <a:rPr lang="en-US" dirty="0"/>
              <a:t>x and y values are switched</a:t>
            </a:r>
          </a:p>
          <a:p>
            <a:pPr lvl="1"/>
            <a:r>
              <a:rPr lang="en-US" dirty="0"/>
              <a:t>graph is reflected over the line y = 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can use the Horizontal Line test to determine if the inverse of a function is also a function.</a:t>
            </a:r>
          </a:p>
          <a:p>
            <a:pPr lvl="2"/>
            <a:r>
              <a:rPr lang="en-US" dirty="0"/>
              <a:t>If a horizontal line can touch a graph more than once, then the inverse is not a function.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962650" y="1819656"/>
            <a:ext cx="194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1705356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16200000" flipV="1">
            <a:off x="6273404" y="753252"/>
            <a:ext cx="1178719" cy="1982788"/>
          </a:xfrm>
          <a:custGeom>
            <a:avLst/>
            <a:gdLst>
              <a:gd name="connsiteX0" fmla="*/ 0 w 1571625"/>
              <a:gd name="connsiteY0" fmla="*/ 0 h 1982788"/>
              <a:gd name="connsiteX1" fmla="*/ 857250 w 1571625"/>
              <a:gd name="connsiteY1" fmla="*/ 1981200 h 1982788"/>
              <a:gd name="connsiteX2" fmla="*/ 1571625 w 1571625"/>
              <a:gd name="connsiteY2" fmla="*/ 9525 h 19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982788">
                <a:moveTo>
                  <a:pt x="0" y="0"/>
                </a:moveTo>
                <a:cubicBezTo>
                  <a:pt x="297656" y="989806"/>
                  <a:pt x="595313" y="1979613"/>
                  <a:pt x="857250" y="1981200"/>
                </a:cubicBezTo>
                <a:cubicBezTo>
                  <a:pt x="1119188" y="1982788"/>
                  <a:pt x="1345406" y="996156"/>
                  <a:pt x="1571625" y="9525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096002" y="1040988"/>
            <a:ext cx="1571625" cy="1487091"/>
          </a:xfrm>
          <a:custGeom>
            <a:avLst/>
            <a:gdLst>
              <a:gd name="connsiteX0" fmla="*/ 0 w 1571625"/>
              <a:gd name="connsiteY0" fmla="*/ 0 h 1982788"/>
              <a:gd name="connsiteX1" fmla="*/ 857250 w 1571625"/>
              <a:gd name="connsiteY1" fmla="*/ 1981200 h 1982788"/>
              <a:gd name="connsiteX2" fmla="*/ 1571625 w 1571625"/>
              <a:gd name="connsiteY2" fmla="*/ 9525 h 19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982788">
                <a:moveTo>
                  <a:pt x="0" y="0"/>
                </a:moveTo>
                <a:cubicBezTo>
                  <a:pt x="297656" y="989806"/>
                  <a:pt x="595313" y="1979613"/>
                  <a:pt x="857250" y="1981200"/>
                </a:cubicBezTo>
                <a:cubicBezTo>
                  <a:pt x="1119188" y="1982788"/>
                  <a:pt x="1345406" y="996156"/>
                  <a:pt x="1571625" y="952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562600" y="619506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Use 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 of inverses</a:t>
            </a:r>
          </a:p>
          <a:p>
            <a:pPr lvl="1"/>
            <a:r>
              <a:rPr lang="en-US" dirty="0"/>
              <a:t>Two functions are inverses if and only if</a:t>
            </a:r>
          </a:p>
          <a:p>
            <a:pPr lvl="2"/>
            <a:r>
              <a:rPr lang="en-US" dirty="0"/>
              <a:t>f(g(x)) = x and g(f(x)) = x</a:t>
            </a:r>
          </a:p>
          <a:p>
            <a:pPr lvl="1"/>
            <a:r>
              <a:rPr lang="en-US" dirty="0"/>
              <a:t>Remember a function is when one x value only goes to one y value (lines are functions, quadratics are functions, square roots are not functions)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Root</a:t>
            </a:r>
          </a:p>
          <a:p>
            <a:pPr lvl="1"/>
            <a:r>
              <a:rPr lang="en-US" dirty="0"/>
              <a:t>If a</a:t>
            </a:r>
            <a:r>
              <a:rPr lang="en-US" baseline="30000" dirty="0"/>
              <a:t>2</a:t>
            </a:r>
            <a:r>
              <a:rPr lang="en-US" dirty="0"/>
              <a:t> = b, then a is a square (2</a:t>
            </a:r>
            <a:r>
              <a:rPr lang="en-US" baseline="30000" dirty="0"/>
              <a:t>nd</a:t>
            </a:r>
            <a:r>
              <a:rPr lang="en-US" dirty="0"/>
              <a:t>) root of b</a:t>
            </a:r>
          </a:p>
          <a:p>
            <a:pPr lvl="1"/>
            <a:r>
              <a:rPr lang="en-US" dirty="0"/>
              <a:t>If a</a:t>
            </a:r>
            <a:r>
              <a:rPr lang="en-US" baseline="30000" dirty="0"/>
              <a:t>n</a:t>
            </a:r>
            <a:r>
              <a:rPr lang="en-US" dirty="0"/>
              <a:t> = b, then a is the n</a:t>
            </a:r>
            <a:r>
              <a:rPr lang="en-US" baseline="30000" dirty="0"/>
              <a:t>th</a:t>
            </a:r>
            <a:r>
              <a:rPr lang="en-US" dirty="0"/>
              <a:t> root of b</a:t>
            </a:r>
          </a:p>
          <a:p>
            <a:r>
              <a:rPr lang="en-US" dirty="0"/>
              <a:t>Parts of a radical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8575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Radical 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432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886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Radicand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1905000" y="3200403"/>
            <a:ext cx="914400" cy="173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3962400" y="3604915"/>
            <a:ext cx="1066800" cy="281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 flipV="1">
            <a:off x="3962400" y="3088332"/>
            <a:ext cx="10668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2730" y="2914183"/>
                <a:ext cx="1472070" cy="91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8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64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730" y="3885577"/>
                <a:ext cx="1472070" cy="917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0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Use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lvl="0"/>
                <a:r>
                  <a:rPr lang="en-US" dirty="0"/>
                  <a:t>Verify that f(x) = 6 – 2x and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are inverses.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20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Use Inverse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Finding inverses</a:t>
                </a:r>
              </a:p>
              <a:p>
                <a:pPr lvl="1"/>
                <a:r>
                  <a:rPr lang="en-US" dirty="0"/>
                  <a:t>Inverses switch the x and y coordinates</a:t>
                </a:r>
              </a:p>
              <a:p>
                <a:pPr lvl="1"/>
                <a:r>
                  <a:rPr lang="en-US" dirty="0"/>
                  <a:t>Switch x and y and solve for y.</a:t>
                </a:r>
              </a:p>
              <a:p>
                <a:pPr lvl="0"/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867" t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1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Use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200150"/>
                <a:ext cx="9144000" cy="371475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US" dirty="0"/>
                  <a:t>Finding inverses</a:t>
                </a:r>
              </a:p>
              <a:p>
                <a:pPr lvl="0"/>
                <a:r>
                  <a:rPr lang="en-US" dirty="0"/>
                  <a:t>If the function is written as an expression</a:t>
                </a:r>
              </a:p>
              <a:p>
                <a:pPr lvl="1"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+2, 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≤0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Rewrite f(x) as y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+2, 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≤0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(if problem is y=___, skip 1</a:t>
                </a:r>
                <a:r>
                  <a:rPr lang="en-US" baseline="30000" dirty="0"/>
                  <a:t>st</a:t>
                </a:r>
                <a:r>
                  <a:rPr lang="en-US" dirty="0"/>
                  <a:t> and last step)</a:t>
                </a:r>
              </a:p>
              <a:p>
                <a:pPr lvl="1"/>
                <a:r>
                  <a:rPr lang="en-US" dirty="0"/>
                  <a:t>Switch the x and y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+2, 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for y		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−2=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≤0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=±</m:t>
                    </m:r>
                    <m:rad>
                      <m:ra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b="0" dirty="0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deg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Rewrite y as f</a:t>
                </a:r>
                <a:r>
                  <a:rPr lang="en-US" baseline="30000" dirty="0"/>
                  <a:t>-1</a:t>
                </a:r>
                <a:r>
                  <a:rPr lang="en-US" dirty="0"/>
                  <a:t>(x)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0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b="0" dirty="0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deg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200150"/>
                <a:ext cx="9144000" cy="3714750"/>
              </a:xfrm>
              <a:prstGeom prst="rect">
                <a:avLst/>
              </a:prstGeom>
              <a:blipFill>
                <a:blip r:embed="rId3"/>
                <a:stretch>
                  <a:fillRect l="-733" t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8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3" action="ppaction://hlinkpres?slideindex=1&amp;slidetitle="/>
              </a:rPr>
              <a:t>6.4 Homework Quiz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6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6.5 Graph Square Root and Cube Root Functions</a:t>
            </a:r>
          </a:p>
        </p:txBody>
      </p:sp>
      <p:grpSp>
        <p:nvGrpSpPr>
          <p:cNvPr id="4" name="Group 58"/>
          <p:cNvGrpSpPr/>
          <p:nvPr/>
        </p:nvGrpSpPr>
        <p:grpSpPr>
          <a:xfrm>
            <a:off x="609600" y="1600200"/>
            <a:ext cx="3048000" cy="3314700"/>
            <a:chOff x="5562600" y="1828800"/>
            <a:chExt cx="3048000" cy="44196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3657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3962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267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572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76800" y="4038600"/>
              <a:ext cx="44196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181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486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791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096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400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352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562600" y="4038600"/>
              <a:ext cx="30480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5562600" y="43433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5562600" y="4648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5562600" y="49529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5562600" y="52577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5562600" y="55626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5562600" y="58674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5562600" y="6172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5562600" y="37338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5562600" y="34290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5562600" y="31242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5562600" y="28194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5562600" y="25146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5562600" y="22098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562600" y="19050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58"/>
          <p:cNvGrpSpPr/>
          <p:nvPr/>
        </p:nvGrpSpPr>
        <p:grpSpPr>
          <a:xfrm>
            <a:off x="4953000" y="1543050"/>
            <a:ext cx="3048000" cy="3314700"/>
            <a:chOff x="5562600" y="1828800"/>
            <a:chExt cx="3048000" cy="4419600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3657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962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267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876800" y="4038600"/>
              <a:ext cx="44196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1816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4864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7912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0960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6400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352800" y="4038600"/>
              <a:ext cx="44196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5562600" y="4038600"/>
              <a:ext cx="3048000" cy="0"/>
            </a:xfrm>
            <a:prstGeom prst="line">
              <a:avLst/>
            </a:prstGeom>
            <a:ln w="28575">
              <a:solidFill>
                <a:schemeClr val="tx1">
                  <a:lumMod val="8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5562600" y="43433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5562600" y="4648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5562600" y="49529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5562600" y="52577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5562600" y="55626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5562600" y="58674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562600" y="6172199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562600" y="37338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5562600" y="3429000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5562600" y="31242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5562600" y="28194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5562600" y="25146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5562600" y="22098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5562600" y="1905001"/>
              <a:ext cx="3048000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2057400" y="3200400"/>
            <a:ext cx="152400" cy="1143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62200" y="2971800"/>
            <a:ext cx="152400" cy="1143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76600" y="2743200"/>
            <a:ext cx="152400" cy="1143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96000" y="3371850"/>
            <a:ext cx="152400" cy="1143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400800" y="3143250"/>
            <a:ext cx="152400" cy="1143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05600" y="2914650"/>
            <a:ext cx="152400" cy="1143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133600" y="2750344"/>
            <a:ext cx="1524000" cy="514350"/>
          </a:xfrm>
          <a:custGeom>
            <a:avLst/>
            <a:gdLst>
              <a:gd name="connsiteX0" fmla="*/ 0 w 1524000"/>
              <a:gd name="connsiteY0" fmla="*/ 685800 h 685800"/>
              <a:gd name="connsiteX1" fmla="*/ 304800 w 1524000"/>
              <a:gd name="connsiteY1" fmla="*/ 371475 h 685800"/>
              <a:gd name="connsiteX2" fmla="*/ 1219200 w 1524000"/>
              <a:gd name="connsiteY2" fmla="*/ 66675 h 685800"/>
              <a:gd name="connsiteX3" fmla="*/ 1524000 w 1524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685800">
                <a:moveTo>
                  <a:pt x="0" y="685800"/>
                </a:moveTo>
                <a:cubicBezTo>
                  <a:pt x="50800" y="580231"/>
                  <a:pt x="101600" y="474663"/>
                  <a:pt x="304800" y="371475"/>
                </a:cubicBezTo>
                <a:cubicBezTo>
                  <a:pt x="508000" y="268288"/>
                  <a:pt x="1016000" y="128587"/>
                  <a:pt x="1219200" y="66675"/>
                </a:cubicBezTo>
                <a:cubicBezTo>
                  <a:pt x="1422400" y="4763"/>
                  <a:pt x="1473200" y="2381"/>
                  <a:pt x="15240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953000" y="2814638"/>
            <a:ext cx="3048000" cy="764382"/>
          </a:xfrm>
          <a:custGeom>
            <a:avLst/>
            <a:gdLst>
              <a:gd name="connsiteX0" fmla="*/ 0 w 3048000"/>
              <a:gd name="connsiteY0" fmla="*/ 1019175 h 1019175"/>
              <a:gd name="connsiteX1" fmla="*/ 1228725 w 3048000"/>
              <a:gd name="connsiteY1" fmla="*/ 819150 h 1019175"/>
              <a:gd name="connsiteX2" fmla="*/ 1533525 w 3048000"/>
              <a:gd name="connsiteY2" fmla="*/ 514350 h 1019175"/>
              <a:gd name="connsiteX3" fmla="*/ 1838325 w 3048000"/>
              <a:gd name="connsiteY3" fmla="*/ 209550 h 1019175"/>
              <a:gd name="connsiteX4" fmla="*/ 3048000 w 3048000"/>
              <a:gd name="connsiteY4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019175">
                <a:moveTo>
                  <a:pt x="0" y="1019175"/>
                </a:moveTo>
                <a:cubicBezTo>
                  <a:pt x="486569" y="961231"/>
                  <a:pt x="973138" y="903287"/>
                  <a:pt x="1228725" y="819150"/>
                </a:cubicBezTo>
                <a:cubicBezTo>
                  <a:pt x="1484312" y="735013"/>
                  <a:pt x="1533525" y="514350"/>
                  <a:pt x="1533525" y="514350"/>
                </a:cubicBezTo>
                <a:cubicBezTo>
                  <a:pt x="1635125" y="412750"/>
                  <a:pt x="1585913" y="295275"/>
                  <a:pt x="1838325" y="209550"/>
                </a:cubicBezTo>
                <a:cubicBezTo>
                  <a:pt x="2090738" y="123825"/>
                  <a:pt x="2569369" y="61912"/>
                  <a:pt x="30480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990600" y="3829051"/>
            <a:ext cx="2286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domain x≥0</a:t>
            </a:r>
          </a:p>
          <a:p>
            <a:r>
              <a:rPr lang="en-US" sz="2400" b="1" dirty="0"/>
              <a:t>range y≥0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3829051"/>
            <a:ext cx="3352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sym typeface="Wingdings" pitchFamily="2" charset="2"/>
              </a:rPr>
              <a:t>Domain: all real numbers</a:t>
            </a:r>
          </a:p>
          <a:p>
            <a:r>
              <a:rPr lang="en-US" sz="2400" dirty="0">
                <a:latin typeface="Calibri"/>
                <a:sym typeface="Wingdings" pitchFamily="2" charset="2"/>
              </a:rPr>
              <a:t>Range: all real numbers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6796" y="1053589"/>
                <a:ext cx="1713611" cy="652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94" y="1404784"/>
                <a:ext cx="1713611" cy="652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94774" y="1053590"/>
                <a:ext cx="1764457" cy="652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72" y="1404785"/>
                <a:ext cx="1764457" cy="652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3" grpId="0"/>
      <p:bldP spid="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72" r:id="rId2" imgW="8128080" imgH="4572000"/>
        </mc:Choice>
        <mc:Fallback>
          <p:control r:id="rId2" imgW="8128080" imgH="4572000">
            <p:pic>
              <p:nvPicPr>
                <p:cNvPr id="4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08000" y="285750"/>
                  <a:ext cx="8128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5603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6.5 Graph Square Root and Cube Root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How graphs transform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Graphing shortcut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Start with the points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Multiply the y-coordinates by </a:t>
                </a:r>
                <a:r>
                  <a:rPr lang="en-US" i="1" dirty="0"/>
                  <a:t>a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Move over </a:t>
                </a:r>
                <a:r>
                  <a:rPr lang="en-US" i="1" dirty="0"/>
                  <a:t>h</a:t>
                </a:r>
                <a:r>
                  <a:rPr lang="en-US" dirty="0"/>
                  <a:t> to the right and up </a:t>
                </a:r>
                <a:r>
                  <a:rPr lang="en-US" i="1" dirty="0"/>
                  <a:t>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481" t="-1213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9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6.5 Graph Square Root and Cube Root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How did the following graphs transform?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+4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−5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6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6.5 Graph Square Root and Cube Root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Graph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=−2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75" y="1196975"/>
            <a:ext cx="3946525" cy="39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64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6.5 Graph Square Root and Cube Root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Find the domain and range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+4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000" b="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=3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−5</m:t>
                        </m:r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+6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600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2800" dirty="0"/>
              </a:p>
              <a:p>
                <a:r>
                  <a:rPr lang="en-US" sz="2800" dirty="0"/>
                  <a:t>Evaluate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 rotWithShape="1">
                <a:blip r:embed="rId3"/>
                <a:stretch>
                  <a:fillRect l="-1133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3" action="ppaction://hlinkpres?slideindex=1&amp;slidetitle="/>
              </a:rPr>
              <a:t>6.5 Homework Quiz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6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Radical Equation</a:t>
            </a:r>
          </a:p>
          <a:p>
            <a:pPr lvl="1"/>
            <a:r>
              <a:rPr lang="en-US" dirty="0"/>
              <a:t>Equation containing a radical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Isolate the radical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Raise both sides to whatever the index is (or the reciprocal of the exponent)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answers!!!</a:t>
            </a:r>
          </a:p>
        </p:txBody>
      </p:sp>
    </p:spTree>
    <p:extLst>
      <p:ext uri="{BB962C8B-B14F-4D97-AF65-F5344CB8AC3E}">
        <p14:creationId xmlns:p14="http://schemas.microsoft.com/office/powerpoint/2010/main" val="22010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5−</m:t>
                    </m:r>
                    <m:rad>
                      <m:ra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latin typeface="Cambria Math"/>
                      </a:rPr>
                      <m:t>=243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+8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−4=6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+28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+28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Check!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1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002060"/>
                </a:solidFill>
                <a:hlinkClick r:id="rId3" action="ppaction://hlinkpres?slideindex=1&amp;slidetitle="/>
              </a:rPr>
              <a:t>6.6 </a:t>
            </a:r>
            <a:r>
              <a:rPr lang="en-US" dirty="0">
                <a:solidFill>
                  <a:srgbClr val="002060"/>
                </a:solidFill>
                <a:hlinkClick r:id="rId3" action="ppaction://hlinkpres?slideindex=1&amp;slidetitle="/>
              </a:rPr>
              <a:t>Homework Quiz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find the roots by hand</a:t>
            </a:r>
          </a:p>
          <a:p>
            <a:pPr lvl="1"/>
            <a:r>
              <a:rPr lang="en-US" dirty="0"/>
              <a:t>Find the prime factorization of the radicand</a:t>
            </a:r>
          </a:p>
          <a:p>
            <a:pPr lvl="1"/>
            <a:r>
              <a:rPr lang="en-US" dirty="0"/>
              <a:t>Group the prime factors into groups of the same factor.  Each group should have as many factors as the index.</a:t>
            </a:r>
          </a:p>
          <a:p>
            <a:pPr lvl="1"/>
            <a:r>
              <a:rPr lang="en-US" dirty="0"/>
              <a:t>For each complete group, you can move that factor out of the radical once (the group becomes one number)</a:t>
            </a:r>
          </a:p>
          <a:p>
            <a:pPr lvl="1"/>
            <a:r>
              <a:rPr lang="en-US" dirty="0"/>
              <a:t>If the index is even and the radicand is negative, the roots are not real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64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Find roots with a calculator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dirty="0"/>
                  <a:t> key is for square roots (either radicand then key or key then radicand depending on calculator)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𝑥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𝑦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 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𝑥</m:t>
                        </m:r>
                      </m:deg>
                      <m:e/>
                    </m:rad>
                  </m:oMath>
                </a14:m>
                <a:r>
                  <a:rPr lang="en-US" dirty="0"/>
                  <a:t>is for any root (index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key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radicand OR radicand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key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index)</a:t>
                </a:r>
              </a:p>
              <a:p>
                <a:pPr lvl="1"/>
                <a:r>
                  <a:rPr lang="en-US" dirty="0"/>
                  <a:t>Try it with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867" t="-1318"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3" action="ppaction://hlinkpres?slideindex=1&amp;slidetitle="/>
              </a:rPr>
              <a:t>6.1 Homework Quiz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53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Math">
      <a:majorFont>
        <a:latin typeface="Papyrus"/>
        <a:ea typeface=""/>
        <a:cs typeface=""/>
      </a:majorFont>
      <a:minorFont>
        <a:latin typeface="Cambria"/>
        <a:ea typeface=""/>
        <a:cs typeface="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41993</TotalTime>
  <Words>2093</Words>
  <Application>Microsoft Office PowerPoint</Application>
  <PresentationFormat>On-screen Show (16:9)</PresentationFormat>
  <Paragraphs>353</Paragraphs>
  <Slides>45</Slides>
  <Notes>44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Cambria</vt:lpstr>
      <vt:lpstr>Cambria Math</vt:lpstr>
      <vt:lpstr>Comic Sans MS</vt:lpstr>
      <vt:lpstr>Papyrus</vt:lpstr>
      <vt:lpstr>Symbol</vt:lpstr>
      <vt:lpstr>Tahoma</vt:lpstr>
      <vt:lpstr>Tunga</vt:lpstr>
      <vt:lpstr>Wingdings</vt:lpstr>
      <vt:lpstr>Soho</vt:lpstr>
      <vt:lpstr>Rational Exponents and Radical Functions</vt:lpstr>
      <vt:lpstr>PowerPoint Presentation</vt:lpstr>
      <vt:lpstr>6.1 Evaluate nth Roots and Use Rational Exponents</vt:lpstr>
      <vt:lpstr>6.1 Evaluate nth Roots and Use Rational Exponents</vt:lpstr>
      <vt:lpstr>6.1 Evaluate nth Roots and Use Rational Exponents</vt:lpstr>
      <vt:lpstr>6.1 Evaluate nth Roots and Use Rational Exponents</vt:lpstr>
      <vt:lpstr>6.1 Evaluate nth Roots and Use Rational Exponents</vt:lpstr>
      <vt:lpstr>6.1 Evaluate nth Roots and Use Rational Exponents</vt:lpstr>
      <vt:lpstr>Quiz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Quiz</vt:lpstr>
      <vt:lpstr>6.3 Perform Function Operations and Composition</vt:lpstr>
      <vt:lpstr>6.3 Perform Function Operations and Composition</vt:lpstr>
      <vt:lpstr>6.3 Perform Function Operations and Composition</vt:lpstr>
      <vt:lpstr>6.3 Perform Function Operations and Composition</vt:lpstr>
      <vt:lpstr>6.3 Perform Function Operations and Composition</vt:lpstr>
      <vt:lpstr>Quiz</vt:lpstr>
      <vt:lpstr>6.4 Use Inverse Functions</vt:lpstr>
      <vt:lpstr>6.4 Use Inverse Functions</vt:lpstr>
      <vt:lpstr>6.4 Use Inverse Functions</vt:lpstr>
      <vt:lpstr>6.4 Use Inverse Functions</vt:lpstr>
      <vt:lpstr>6.4 Use Inverse Functions</vt:lpstr>
      <vt:lpstr>6.4 Use Inverse Functions</vt:lpstr>
      <vt:lpstr>Quiz</vt:lpstr>
      <vt:lpstr>6.5 Graph Square Root and Cube Root Functions</vt:lpstr>
      <vt:lpstr>PowerPoint Presentation</vt:lpstr>
      <vt:lpstr>6.5 Graph Square Root and Cube Root Functions</vt:lpstr>
      <vt:lpstr>6.5 Graph Square Root and Cube Root Functions</vt:lpstr>
      <vt:lpstr>6.5 Graph Square Root and Cube Root Functions</vt:lpstr>
      <vt:lpstr>6.5 Graph Square Root and Cube Root Functions</vt:lpstr>
      <vt:lpstr>Quiz</vt:lpstr>
      <vt:lpstr>6.6 Solve Radical Equations</vt:lpstr>
      <vt:lpstr>6.6 Solve Radical Equations</vt:lpstr>
      <vt:lpstr>6.6 Solve Radical Equations</vt:lpstr>
      <vt:lpstr>6.6 Solve Radical Equations</vt:lpstr>
      <vt:lpstr>Quiz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Exponents and Radical Functions</dc:title>
  <dc:creator>Richard  Wright</dc:creator>
  <cp:lastModifiedBy>Richard Wright</cp:lastModifiedBy>
  <cp:revision>107</cp:revision>
  <cp:lastPrinted>2020-11-05T14:13:18Z</cp:lastPrinted>
  <dcterms:created xsi:type="dcterms:W3CDTF">2010-10-18T20:28:48Z</dcterms:created>
  <dcterms:modified xsi:type="dcterms:W3CDTF">2021-01-11T16:57:30Z</dcterms:modified>
</cp:coreProperties>
</file>